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8" r:id="rId3"/>
    <p:sldId id="289" r:id="rId4"/>
    <p:sldId id="290" r:id="rId5"/>
    <p:sldId id="292" r:id="rId6"/>
    <p:sldId id="293" r:id="rId7"/>
    <p:sldId id="297" r:id="rId8"/>
    <p:sldId id="299" r:id="rId9"/>
    <p:sldId id="301" r:id="rId10"/>
    <p:sldId id="302" r:id="rId11"/>
    <p:sldId id="303" r:id="rId12"/>
    <p:sldId id="304" r:id="rId13"/>
    <p:sldId id="305" r:id="rId14"/>
    <p:sldId id="306" r:id="rId15"/>
    <p:sldId id="287" r:id="rId16"/>
    <p:sldId id="262" r:id="rId17"/>
    <p:sldId id="277" r:id="rId18"/>
    <p:sldId id="298" r:id="rId19"/>
    <p:sldId id="258" r:id="rId20"/>
    <p:sldId id="259" r:id="rId21"/>
    <p:sldId id="278" r:id="rId22"/>
    <p:sldId id="279" r:id="rId23"/>
    <p:sldId id="270" r:id="rId24"/>
    <p:sldId id="271" r:id="rId25"/>
    <p:sldId id="272" r:id="rId26"/>
    <p:sldId id="281" r:id="rId27"/>
    <p:sldId id="273" r:id="rId28"/>
    <p:sldId id="274" r:id="rId29"/>
    <p:sldId id="275" r:id="rId30"/>
    <p:sldId id="264" r:id="rId31"/>
    <p:sldId id="265" r:id="rId32"/>
    <p:sldId id="294" r:id="rId33"/>
    <p:sldId id="263" r:id="rId34"/>
    <p:sldId id="266" r:id="rId35"/>
    <p:sldId id="267" r:id="rId36"/>
    <p:sldId id="284" r:id="rId37"/>
    <p:sldId id="269" r:id="rId38"/>
    <p:sldId id="286" r:id="rId39"/>
    <p:sldId id="295" r:id="rId40"/>
    <p:sldId id="296" r:id="rId41"/>
  </p:sldIdLst>
  <p:sldSz cx="9144000" cy="6858000" type="screen4x3"/>
  <p:notesSz cx="6950075" cy="9236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ção Padrão" id="{0CCD8F08-1FDF-4AA6-B577-1037A62A800A}">
          <p14:sldIdLst>
            <p14:sldId id="256"/>
            <p14:sldId id="288"/>
            <p14:sldId id="289"/>
            <p14:sldId id="290"/>
            <p14:sldId id="292"/>
            <p14:sldId id="293"/>
            <p14:sldId id="297"/>
            <p14:sldId id="299"/>
            <p14:sldId id="301"/>
            <p14:sldId id="302"/>
            <p14:sldId id="303"/>
            <p14:sldId id="304"/>
            <p14:sldId id="305"/>
            <p14:sldId id="306"/>
            <p14:sldId id="287"/>
            <p14:sldId id="262"/>
            <p14:sldId id="277"/>
            <p14:sldId id="298"/>
            <p14:sldId id="258"/>
            <p14:sldId id="259"/>
            <p14:sldId id="278"/>
            <p14:sldId id="279"/>
            <p14:sldId id="270"/>
            <p14:sldId id="271"/>
            <p14:sldId id="272"/>
            <p14:sldId id="281"/>
            <p14:sldId id="273"/>
            <p14:sldId id="274"/>
            <p14:sldId id="275"/>
            <p14:sldId id="264"/>
            <p14:sldId id="265"/>
            <p14:sldId id="294"/>
            <p14:sldId id="263"/>
            <p14:sldId id="266"/>
            <p14:sldId id="267"/>
            <p14:sldId id="284"/>
            <p14:sldId id="269"/>
            <p14:sldId id="286"/>
            <p14:sldId id="29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7D46E58-9218-4AF7-A397-FC32E7CBD658}" type="datetimeFigureOut">
              <a:rPr lang="pt-BR" smtClean="0"/>
              <a:pPr/>
              <a:t>06/04/2014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D8F8500-A3CE-47DC-A30E-0CE1BEDA4A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904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B37CCB5-F39C-41C4-8CA6-0E8F2432E11F}" type="datetimeFigureOut">
              <a:rPr lang="pt-BR" smtClean="0"/>
              <a:pPr/>
              <a:t>06/04/2014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3D5C951-753B-421F-9F2F-C4EBDA4BEE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968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35FA2-C326-4FC8-9996-E1A0C1A73602}" type="datetimeFigureOut">
              <a:rPr lang="pt-BR" smtClean="0"/>
              <a:pPr/>
              <a:t>06/04/2014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BCB315-E79E-4D3E-950C-6CCDCA239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35FA2-C326-4FC8-9996-E1A0C1A73602}" type="datetimeFigureOut">
              <a:rPr lang="pt-BR" smtClean="0"/>
              <a:pPr/>
              <a:t>06/04/2014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BCB315-E79E-4D3E-950C-6CCDCA239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35FA2-C326-4FC8-9996-E1A0C1A73602}" type="datetimeFigureOut">
              <a:rPr lang="pt-BR" smtClean="0"/>
              <a:pPr/>
              <a:t>06/04/2014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BCB315-E79E-4D3E-950C-6CCDCA239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35FA2-C326-4FC8-9996-E1A0C1A73602}" type="datetimeFigureOut">
              <a:rPr lang="pt-BR" smtClean="0"/>
              <a:pPr/>
              <a:t>06/04/2014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BCB315-E79E-4D3E-950C-6CCDCA239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35FA2-C326-4FC8-9996-E1A0C1A73602}" type="datetimeFigureOut">
              <a:rPr lang="pt-BR" smtClean="0"/>
              <a:pPr/>
              <a:t>06/04/2014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BCB315-E79E-4D3E-950C-6CCDCA239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35FA2-C326-4FC8-9996-E1A0C1A73602}" type="datetimeFigureOut">
              <a:rPr lang="pt-BR" smtClean="0"/>
              <a:pPr/>
              <a:t>06/04/2014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BCB315-E79E-4D3E-950C-6CCDCA239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35FA2-C326-4FC8-9996-E1A0C1A73602}" type="datetimeFigureOut">
              <a:rPr lang="pt-BR" smtClean="0"/>
              <a:pPr/>
              <a:t>06/04/2014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BCB315-E79E-4D3E-950C-6CCDCA239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35FA2-C326-4FC8-9996-E1A0C1A73602}" type="datetimeFigureOut">
              <a:rPr lang="pt-BR" smtClean="0"/>
              <a:pPr/>
              <a:t>06/04/2014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BCB315-E79E-4D3E-950C-6CCDCA239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35FA2-C326-4FC8-9996-E1A0C1A73602}" type="datetimeFigureOut">
              <a:rPr lang="pt-BR" smtClean="0"/>
              <a:pPr/>
              <a:t>06/04/2014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BCB315-E79E-4D3E-950C-6CCDCA239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35FA2-C326-4FC8-9996-E1A0C1A73602}" type="datetimeFigureOut">
              <a:rPr lang="pt-BR" smtClean="0"/>
              <a:pPr/>
              <a:t>06/04/2014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BCB315-E79E-4D3E-950C-6CCDCA239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35FA2-C326-4FC8-9996-E1A0C1A73602}" type="datetimeFigureOut">
              <a:rPr lang="pt-BR" smtClean="0"/>
              <a:pPr/>
              <a:t>06/04/2014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BCB315-E79E-4D3E-950C-6CCDCA239F2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435FA2-C326-4FC8-9996-E1A0C1A73602}" type="datetimeFigureOut">
              <a:rPr lang="pt-BR" smtClean="0"/>
              <a:pPr/>
              <a:t>06/04/2014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5BCB315-E79E-4D3E-950C-6CCDCA239F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9566" y="754236"/>
            <a:ext cx="81369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Novas Tecnologias Bancárias  afetam diversas categorias </a:t>
            </a:r>
          </a:p>
          <a:p>
            <a:pPr algn="ctr"/>
            <a:endParaRPr lang="pt-BR" sz="2400" b="1" dirty="0" smtClean="0"/>
          </a:p>
          <a:p>
            <a:pPr algn="ctr"/>
            <a:endParaRPr lang="pt-BR" sz="2400" b="1" dirty="0" smtClean="0"/>
          </a:p>
          <a:p>
            <a:pPr algn="ctr"/>
            <a:r>
              <a:rPr lang="pt-BR" sz="3200" b="1" dirty="0" smtClean="0">
                <a:solidFill>
                  <a:srgbClr val="7030A0"/>
                </a:solidFill>
              </a:rPr>
              <a:t>Na </a:t>
            </a:r>
            <a:r>
              <a:rPr lang="pt-BR" sz="3200" b="1" dirty="0">
                <a:solidFill>
                  <a:srgbClr val="7030A0"/>
                </a:solidFill>
              </a:rPr>
              <a:t>ótica </a:t>
            </a:r>
            <a:r>
              <a:rPr lang="pt-BR" sz="3200" b="1" dirty="0" smtClean="0">
                <a:solidFill>
                  <a:srgbClr val="7030A0"/>
                </a:solidFill>
              </a:rPr>
              <a:t>da “</a:t>
            </a:r>
            <a:r>
              <a:rPr lang="pt-BR" sz="3200" b="1" dirty="0">
                <a:solidFill>
                  <a:srgbClr val="7030A0"/>
                </a:solidFill>
              </a:rPr>
              <a:t>Inclusão Financeira</a:t>
            </a:r>
            <a:r>
              <a:rPr lang="pt-BR" sz="3200" b="1" dirty="0" smtClean="0">
                <a:solidFill>
                  <a:srgbClr val="7030A0"/>
                </a:solidFill>
              </a:rPr>
              <a:t>”:</a:t>
            </a:r>
            <a:endParaRPr lang="pt-BR" sz="3200" b="1" dirty="0">
              <a:solidFill>
                <a:srgbClr val="7030A0"/>
              </a:solidFill>
            </a:endParaRPr>
          </a:p>
          <a:p>
            <a:pPr algn="ctr"/>
            <a:endParaRPr lang="pt-BR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4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Correspondentes Bancários </a:t>
            </a:r>
          </a:p>
          <a:p>
            <a:pPr algn="ctr"/>
            <a:r>
              <a:rPr lang="pt-BR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</a:p>
          <a:p>
            <a:pPr algn="ctr"/>
            <a:r>
              <a:rPr lang="pt-BR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Payment</a:t>
            </a:r>
          </a:p>
          <a:p>
            <a:pPr algn="ctr"/>
            <a:endParaRPr lang="pt-BR" sz="1400" b="1" dirty="0" smtClean="0"/>
          </a:p>
          <a:p>
            <a:pPr algn="ctr"/>
            <a:endParaRPr lang="pt-BR" sz="1200" b="1" dirty="0" smtClean="0"/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68000"/>
                    </a14:imgEffect>
                    <a14:imgEffect>
                      <a14:colorTemperature colorTemp="8875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66583"/>
            <a:ext cx="3024336" cy="96282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798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87397" y="548680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Justificativas Econômicas</a:t>
            </a:r>
            <a:endParaRPr lang="pt-BR" sz="3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96036" y="5972455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Fonte: BCB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648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449578" y="5961351"/>
            <a:ext cx="516555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O Mobile Payment tem grande potencial para diminuir o uso de papel-moeda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1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628" y="620688"/>
            <a:ext cx="7024744" cy="64807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Proposta para o Modelo Brasileiro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6489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41985" y="5996823"/>
            <a:ext cx="383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Extraído de: IV Fórum de Inclusão Financeira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6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41027" y="6014976"/>
            <a:ext cx="383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Extraído de: IV Fórum de Inclusão Financeira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4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72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Gastos Acelerados em Tecnologia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048802" cy="461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41027" y="6014976"/>
            <a:ext cx="4851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Fonte: Pesquisa FEBRABAN de Tecnologia Bancária 2013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852327" cy="461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27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680960" cy="2438399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Marco Regulatório para  Arranjos e Instituições de </a:t>
            </a:r>
            <a:r>
              <a:rPr lang="pt-BR" dirty="0">
                <a:solidFill>
                  <a:schemeClr val="tx1"/>
                </a:solidFill>
              </a:rPr>
              <a:t>Pagamento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5736" y="3911739"/>
            <a:ext cx="4572000" cy="136879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/>
              <a:t>Regras e Questionamentos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131839" y="5280537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 12.865/2013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7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2062" cy="106680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12.865, de 09 de outubro de 2013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628800"/>
            <a:ext cx="79928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proporciona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condições 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regulação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fiscalização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Bacen sobre os meios de pagamentos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país, (...);  Estimula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Mobile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a Inclusão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Financeira,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medida em que cria condições básicas 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investimentos”</a:t>
            </a:r>
            <a:r>
              <a:rPr lang="pt-BR" sz="2400" dirty="0"/>
              <a:t> </a:t>
            </a:r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r>
              <a:rPr lang="pt-BR" dirty="0" smtClean="0"/>
              <a:t>(Marcelo Araújo Noronha, BCB)</a:t>
            </a:r>
          </a:p>
          <a:p>
            <a:pPr algn="ctr"/>
            <a:endParaRPr lang="pt-BR" sz="2400" dirty="0"/>
          </a:p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Regulação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CMN –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BACEN:</a:t>
            </a:r>
          </a:p>
          <a:p>
            <a:pPr algn="ctr"/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Resoluções: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4.282 e 4.283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Circulares: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3.680, 3.681, 3.682 e 3.683</a:t>
            </a:r>
          </a:p>
        </p:txBody>
      </p:sp>
    </p:spTree>
    <p:extLst>
      <p:ext uri="{BB962C8B-B14F-4D97-AF65-F5344CB8AC3E}">
        <p14:creationId xmlns:p14="http://schemas.microsoft.com/office/powerpoint/2010/main" xmlns="" val="25689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1520" y="332656"/>
            <a:ext cx="7680960" cy="81203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Justificativas do Banco Central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6006611"/>
            <a:ext cx="7654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Extraído de: Aldo Mendes (Seminário Novas Regras para Pagamentos Eletrônicos) </a:t>
            </a:r>
            <a:endParaRPr lang="pt-B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648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71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40768"/>
            <a:ext cx="80648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6053819"/>
            <a:ext cx="6649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Extraído das Apresentações do V Fórum de Inclusão Financeira do BCB</a:t>
            </a:r>
            <a:endParaRPr lang="pt-BR" sz="1400" dirty="0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731520" y="332656"/>
            <a:ext cx="7680960" cy="81203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Justificativas do Banco Central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5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1520" y="260648"/>
            <a:ext cx="7680960" cy="96274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Arranjos de Pagamento</a:t>
            </a:r>
            <a:endParaRPr lang="pt-BR" sz="4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6489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5976382"/>
            <a:ext cx="6649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Extraído das Apresentações do V Fórum de Inclusão Financeira do BCB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4741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“INCLUSÃO FINANCEIRA”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064896" cy="44644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" indent="0" algn="just">
              <a:lnSpc>
                <a:spcPct val="150000"/>
              </a:lnSpc>
              <a:buNone/>
            </a:pPr>
            <a:r>
              <a:rPr lang="pt-BR" sz="1800" dirty="0">
                <a:solidFill>
                  <a:schemeClr val="tx1"/>
                </a:solidFill>
              </a:rPr>
              <a:t>“A inclusão financeira é </a:t>
            </a:r>
            <a:r>
              <a:rPr lang="pt-BR" sz="1800" b="1" dirty="0">
                <a:solidFill>
                  <a:schemeClr val="tx1"/>
                </a:solidFill>
              </a:rPr>
              <a:t>chave para o desenvolvimento socioeconômico do Brasil </a:t>
            </a:r>
            <a:r>
              <a:rPr lang="pt-BR" sz="1800" dirty="0">
                <a:solidFill>
                  <a:schemeClr val="tx1"/>
                </a:solidFill>
              </a:rPr>
              <a:t>(....)  pressupõe a discussão de estratégias de educação financeira e de </a:t>
            </a:r>
            <a:r>
              <a:rPr lang="pt-BR" sz="1800" b="1" dirty="0">
                <a:solidFill>
                  <a:schemeClr val="tx1"/>
                </a:solidFill>
              </a:rPr>
              <a:t>reformas microeconômicas, em maioria de caráter regulatório</a:t>
            </a:r>
            <a:r>
              <a:rPr lang="pt-BR" sz="1800" dirty="0">
                <a:solidFill>
                  <a:schemeClr val="tx1"/>
                </a:solidFill>
              </a:rPr>
              <a:t>, </a:t>
            </a:r>
            <a:r>
              <a:rPr lang="pt-BR" sz="1800" b="1" dirty="0" smtClean="0">
                <a:solidFill>
                  <a:schemeClr val="tx1"/>
                </a:solidFill>
              </a:rPr>
              <a:t>que visam </a:t>
            </a:r>
            <a:r>
              <a:rPr lang="pt-BR" sz="1800" b="1" dirty="0">
                <a:solidFill>
                  <a:schemeClr val="tx1"/>
                </a:solidFill>
              </a:rPr>
              <a:t>à garantia da transparência e ao estímulo da concorrência</a:t>
            </a:r>
            <a:r>
              <a:rPr lang="pt-BR" sz="1800" dirty="0">
                <a:solidFill>
                  <a:schemeClr val="tx1"/>
                </a:solidFill>
              </a:rPr>
              <a:t>, com o objetivo de:  mitigar assimetrias de informação; </a:t>
            </a:r>
            <a:r>
              <a:rPr lang="pt-BR" sz="1800" b="1" dirty="0">
                <a:solidFill>
                  <a:schemeClr val="tx1"/>
                </a:solidFill>
              </a:rPr>
              <a:t>reduzir os custos de transação</a:t>
            </a:r>
            <a:r>
              <a:rPr lang="pt-BR" sz="1800" dirty="0">
                <a:solidFill>
                  <a:schemeClr val="tx1"/>
                </a:solidFill>
              </a:rPr>
              <a:t>; </a:t>
            </a:r>
            <a:r>
              <a:rPr lang="pt-BR" sz="1800" b="1" dirty="0">
                <a:solidFill>
                  <a:schemeClr val="tx1"/>
                </a:solidFill>
              </a:rPr>
              <a:t>estimular a expansão dos canais de acesso</a:t>
            </a:r>
            <a:r>
              <a:rPr lang="pt-BR" sz="1800" dirty="0">
                <a:solidFill>
                  <a:schemeClr val="tx1"/>
                </a:solidFill>
              </a:rPr>
              <a:t>; e fomentar a diversificação da oferta de serviços financeiros, de maneira a </a:t>
            </a:r>
            <a:r>
              <a:rPr lang="pt-BR" sz="1800" b="1" dirty="0">
                <a:solidFill>
                  <a:schemeClr val="tx1"/>
                </a:solidFill>
              </a:rPr>
              <a:t>promover sua adequação às necessidades da população</a:t>
            </a:r>
            <a:r>
              <a:rPr lang="pt-BR" sz="1800" dirty="0" smtClean="0">
                <a:solidFill>
                  <a:schemeClr val="tx1"/>
                </a:solidFill>
              </a:rPr>
              <a:t>.”</a:t>
            </a:r>
          </a:p>
          <a:p>
            <a:pPr marL="68580" indent="0" algn="just">
              <a:lnSpc>
                <a:spcPct val="150000"/>
              </a:lnSpc>
              <a:buNone/>
            </a:pPr>
            <a:endParaRPr lang="pt-B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indent="0" algn="ctr">
              <a:buNone/>
            </a:pPr>
            <a:r>
              <a:rPr lang="pt-BR" sz="1600" b="1" dirty="0" smtClean="0">
                <a:solidFill>
                  <a:srgbClr val="FF0000"/>
                </a:solidFill>
              </a:rPr>
              <a:t>Alexandre </a:t>
            </a:r>
            <a:r>
              <a:rPr lang="pt-BR" sz="1600" b="1" dirty="0" err="1" smtClean="0">
                <a:solidFill>
                  <a:srgbClr val="FF0000"/>
                </a:solidFill>
              </a:rPr>
              <a:t>Tombini</a:t>
            </a:r>
            <a:r>
              <a:rPr lang="pt-BR" sz="1600" b="1" dirty="0" smtClean="0">
                <a:solidFill>
                  <a:srgbClr val="FF0000"/>
                </a:solidFill>
              </a:rPr>
              <a:t>, </a:t>
            </a:r>
            <a:r>
              <a:rPr lang="pt-BR" sz="1600" b="1" dirty="0">
                <a:solidFill>
                  <a:srgbClr val="FF0000"/>
                </a:solidFill>
              </a:rPr>
              <a:t>presidente do </a:t>
            </a:r>
            <a:r>
              <a:rPr lang="pt-BR" sz="1600" b="1" dirty="0" smtClean="0">
                <a:solidFill>
                  <a:srgbClr val="FF0000"/>
                </a:solidFill>
              </a:rPr>
              <a:t>BCB </a:t>
            </a:r>
          </a:p>
        </p:txBody>
      </p:sp>
    </p:spTree>
    <p:extLst>
      <p:ext uri="{BB962C8B-B14F-4D97-AF65-F5344CB8AC3E}">
        <p14:creationId xmlns:p14="http://schemas.microsoft.com/office/powerpoint/2010/main" xmlns="" val="28336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7524" y="332656"/>
            <a:ext cx="7680960" cy="96274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Arranjos de Pagamento</a:t>
            </a:r>
            <a:endParaRPr lang="pt-BR" sz="48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3284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5984709"/>
            <a:ext cx="6649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Extraído das Apresentações do V Fórum de Inclusão Financeira do BCB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24276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1520" y="332656"/>
            <a:ext cx="7680960" cy="96274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Arranjos de Pagamento</a:t>
            </a:r>
            <a:endParaRPr lang="pt-BR" sz="48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5"/>
            <a:ext cx="7560840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7544" y="6092321"/>
            <a:ext cx="7654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Extraído de: Aldo Mendes (Seminário Novas Regras para Pagamentos Eletrônicos)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13067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1520" y="332656"/>
            <a:ext cx="7680960" cy="96274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Arranjos de Pagamento</a:t>
            </a:r>
            <a:endParaRPr lang="pt-BR" sz="48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6037743"/>
            <a:ext cx="7654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Extraído de: Aldo Mendes (Seminário Novas Regras para Pagamentos Eletrônicos) </a:t>
            </a:r>
            <a:endParaRPr lang="pt-BR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3284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83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5516" y="260648"/>
            <a:ext cx="8712968" cy="96274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Instituições de Pagamento</a:t>
            </a:r>
            <a:endParaRPr lang="pt-BR" sz="48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5"/>
            <a:ext cx="777686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6099298"/>
            <a:ext cx="7654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Extraído de: Aldo Mendes (Seminário Novas Regras para Pagamentos Eletrônicos)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9774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8526" y="260648"/>
            <a:ext cx="8547949" cy="96274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Instituições de Pagamento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5954" y="6007160"/>
            <a:ext cx="6649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Extraído das Apresentações do V Fórum de Inclusão Financeira do BCB</a:t>
            </a:r>
            <a:endParaRPr lang="pt-B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88" y="1412775"/>
            <a:ext cx="7704856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52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7768" y="206422"/>
            <a:ext cx="8748464" cy="96274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Instituições de Pagamento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5945605"/>
            <a:ext cx="6649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Extraído das Apresentações do V Fórum de Inclusão Financeira do  BCB</a:t>
            </a:r>
            <a:endParaRPr lang="pt-BR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9"/>
            <a:ext cx="777686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57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0641" y="244758"/>
            <a:ext cx="7704856" cy="864096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Contas de Pagamento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1"/>
            <a:ext cx="763284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06625" y="6099297"/>
            <a:ext cx="7654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Extraído de: Aldo Mendes (Seminário Novas Regras para Pagamentos Eletrônicos) </a:t>
            </a:r>
            <a:endParaRPr lang="pt-BR" sz="1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4392488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89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1520" y="332656"/>
            <a:ext cx="768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Gerenciamento de Risco</a:t>
            </a:r>
            <a:endParaRPr lang="pt-BR" sz="48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6007160"/>
            <a:ext cx="6649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Extraído das Apresentações do V Fórum de Inclusão Financeira do BCB</a:t>
            </a:r>
            <a:endParaRPr lang="pt-BR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0485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92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95516" y="323528"/>
            <a:ext cx="7680960" cy="945232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Gerenciamento de Risco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5461" y="6007160"/>
            <a:ext cx="6649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Extraído das Apresentações do V Fórum de Inclusão Financeira do BCB</a:t>
            </a:r>
            <a:endParaRPr lang="pt-BR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632848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15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1520" y="404664"/>
            <a:ext cx="7680960" cy="93610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Gerenciamento de Risco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5979012"/>
            <a:ext cx="6649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Extraído das Apresentações do V Fórum de Inclusão Financeira do BCB</a:t>
            </a:r>
            <a:endParaRPr lang="pt-BR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7686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11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143" y="548680"/>
            <a:ext cx="7344934" cy="1152128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Plano de Ação para o Fortalecimento do Ambiente </a:t>
            </a: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Institucional </a:t>
            </a:r>
            <a:b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(maio de 2011)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35596" y="2204864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 </a:t>
            </a:r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592425" y="1700808"/>
            <a:ext cx="792088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1)  Aprimorar arcabouço legal do microcrédito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microfinanças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2) Fomentar a diversificação e melhoria dos serviços financeiros;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3) Definir o marco legal e regulatório sobre mobile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payment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4) Fortalecer a rede de canais de atendimento;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5) Contribuir para a promoção da educação financeira;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6) Facilitar ao consumidor dos serviços financeiros o conhecimento de seus direitos;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7) Aprimorar a metodologia de estudo da inclusão e incorporar indicadores;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8) Realizar pesquisas sobre o comportamento e a percepção da população sobre a utilização de serviços financeiros.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6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680960" cy="2438399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Marco Regulatório para  Arranjos e Instituições de </a:t>
            </a:r>
            <a:r>
              <a:rPr lang="pt-BR" dirty="0">
                <a:solidFill>
                  <a:schemeClr val="tx1"/>
                </a:solidFill>
              </a:rPr>
              <a:t>Pagamento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208912" cy="1368798"/>
          </a:xfrm>
        </p:spPr>
        <p:txBody>
          <a:bodyPr>
            <a:normAutofit fontScale="92500"/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</a:rPr>
              <a:t>Problemas a serem resolvidos e questões a serem respondidas</a:t>
            </a:r>
            <a:endParaRPr lang="pt-B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7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1520" y="548680"/>
            <a:ext cx="7680960" cy="79208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Reclamações Crescentes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8435"/>
            <a:ext cx="77768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03102" y="6010653"/>
            <a:ext cx="8337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Extraído da Apresentação de Juliana Pereira da Silva – Secretaria Nacional do Consumidor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25537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04597" y="454486"/>
            <a:ext cx="856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Empresas mais reclamadas no Procon-SP </a:t>
            </a:r>
            <a:r>
              <a:rPr lang="pt-BR" alt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- 2013</a:t>
            </a:r>
            <a:endParaRPr lang="pt-BR" altLang="pt-BR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5"/>
            <a:ext cx="8064896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CaixaDeTexto 2"/>
          <p:cNvSpPr txBox="1">
            <a:spLocks noChangeArrowheads="1"/>
          </p:cNvSpPr>
          <p:nvPr/>
        </p:nvSpPr>
        <p:spPr bwMode="auto">
          <a:xfrm>
            <a:off x="611560" y="6018830"/>
            <a:ext cx="1800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charset="0"/>
              </a:rPr>
              <a:t>Fonte: Procon-SP</a:t>
            </a:r>
          </a:p>
        </p:txBody>
      </p:sp>
    </p:spTree>
    <p:extLst>
      <p:ext uri="{BB962C8B-B14F-4D97-AF65-F5344CB8AC3E}">
        <p14:creationId xmlns:p14="http://schemas.microsoft.com/office/powerpoint/2010/main" xmlns="" val="37726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04811" y="404733"/>
            <a:ext cx="7680960" cy="10668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Reclamações Crescentes nos canais do Banco Central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18" y="1628800"/>
            <a:ext cx="808773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02918" y="5953369"/>
            <a:ext cx="7382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Extraído da Apresentação de Fernando Dutra – Atendimento Institucional - BCB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8806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60840" cy="41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767524" y="260648"/>
            <a:ext cx="7680960" cy="10668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Riscos Significativos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8170" y="6021288"/>
            <a:ext cx="7360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Extraído da Apresentação de </a:t>
            </a:r>
            <a:r>
              <a:rPr lang="pt-BR" sz="1400" dirty="0" err="1" smtClean="0"/>
              <a:t>Antonio</a:t>
            </a:r>
            <a:r>
              <a:rPr lang="pt-BR" sz="1400" dirty="0" smtClean="0"/>
              <a:t> Fonseca – Subprocurador-Geral da União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13505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3499" y="530289"/>
            <a:ext cx="7988941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Dúvidas sobre a Garantia dos 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Princípios de Funcionamento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1"/>
            <a:ext cx="76328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43500" y="6021288"/>
            <a:ext cx="7360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Extraído da Apresentação de </a:t>
            </a:r>
            <a:r>
              <a:rPr lang="pt-BR" sz="1400" dirty="0" err="1" smtClean="0"/>
              <a:t>Antonio</a:t>
            </a:r>
            <a:r>
              <a:rPr lang="pt-BR" sz="1400" dirty="0" smtClean="0"/>
              <a:t> Fonseca – Subprocurador-Geral da União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29600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2772" y="404664"/>
            <a:ext cx="8972102" cy="752128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 smtClean="0">
                <a:solidFill>
                  <a:srgbClr val="FF0000"/>
                </a:solidFill>
              </a:rPr>
              <a:t>Voltado para público de baixa renda?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6031787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Extraído da Apresentação da Eduardo Abreu- Diretor de Marketing da MFS</a:t>
            </a:r>
            <a:endParaRPr lang="pt-BR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4133" y="1412776"/>
            <a:ext cx="261031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432716" cy="43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4133" y="2708920"/>
            <a:ext cx="2610315" cy="309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31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32859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5400"/>
              </a:spcBef>
              <a:spcAft>
                <a:spcPts val="5400"/>
              </a:spcAft>
            </a:pPr>
            <a:r>
              <a:rPr lang="pt-BR" sz="5400" dirty="0" smtClean="0">
                <a:solidFill>
                  <a:srgbClr val="FF0000"/>
                </a:solidFill>
              </a:rPr>
              <a:t>Quem responderá </a:t>
            </a:r>
            <a:br>
              <a:rPr lang="pt-BR" sz="5400" dirty="0" smtClean="0">
                <a:solidFill>
                  <a:srgbClr val="FF0000"/>
                </a:solidFill>
              </a:rPr>
            </a:br>
            <a:r>
              <a:rPr lang="pt-BR" sz="5400" dirty="0" smtClean="0">
                <a:solidFill>
                  <a:srgbClr val="FF0000"/>
                </a:solidFill>
              </a:rPr>
              <a:t>por problemas que surgirem com o </a:t>
            </a:r>
            <a:br>
              <a:rPr lang="pt-BR" sz="5400" dirty="0" smtClean="0">
                <a:solidFill>
                  <a:srgbClr val="FF0000"/>
                </a:solidFill>
              </a:rPr>
            </a:br>
            <a:r>
              <a:rPr lang="pt-BR" sz="5400" dirty="0" smtClean="0">
                <a:solidFill>
                  <a:srgbClr val="FF0000"/>
                </a:solidFill>
              </a:rPr>
              <a:t>novo sistema???  </a:t>
            </a:r>
            <a:endParaRPr lang="pt-BR" sz="5400" dirty="0">
              <a:solidFill>
                <a:srgbClr val="FF0000"/>
              </a:solidFill>
            </a:endParaRP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68000"/>
                    </a14:imgEffect>
                    <a14:imgEffect>
                      <a14:colorTemperature colorTemp="8875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8318" y="5517232"/>
            <a:ext cx="3096344" cy="96282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324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32859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5400" dirty="0" smtClean="0">
                <a:solidFill>
                  <a:srgbClr val="FF0000"/>
                </a:solidFill>
              </a:rPr>
              <a:t>Quem representará trabalhadores das novas instituições de pagamento??? </a:t>
            </a:r>
            <a:endParaRPr lang="pt-BR" sz="5400" dirty="0">
              <a:solidFill>
                <a:srgbClr val="FF0000"/>
              </a:solidFill>
            </a:endParaRP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68000"/>
                    </a14:imgEffect>
                    <a14:imgEffect>
                      <a14:colorTemperature colorTemp="8875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668958"/>
            <a:ext cx="2910814" cy="81880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672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46805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6000" dirty="0" smtClean="0">
                <a:solidFill>
                  <a:srgbClr val="FF0000"/>
                </a:solidFill>
              </a:rPr>
              <a:t>A qual </a:t>
            </a:r>
            <a:r>
              <a:rPr lang="pt-BR" sz="6000" dirty="0">
                <a:solidFill>
                  <a:srgbClr val="FF0000"/>
                </a:solidFill>
              </a:rPr>
              <a:t>categoria pertencerão </a:t>
            </a:r>
            <a:r>
              <a:rPr lang="pt-BR" sz="6000" dirty="0" smtClean="0">
                <a:solidFill>
                  <a:srgbClr val="FF0000"/>
                </a:solidFill>
              </a:rPr>
              <a:t>esses trabalhadores??? </a:t>
            </a:r>
            <a:endParaRPr lang="pt-BR" sz="6000" dirty="0">
              <a:solidFill>
                <a:srgbClr val="FF0000"/>
              </a:solidFill>
            </a:endParaRP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68000"/>
                    </a14:imgEffect>
                    <a14:imgEffect>
                      <a14:colorTemperature colorTemp="8875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61248"/>
            <a:ext cx="2964296" cy="81880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755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55580" y="1081123"/>
            <a:ext cx="72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“visando ao fortalecimento dos canais de acesso, desde 2011, foram realizados aprimoramentos normativos</a:t>
            </a:r>
            <a:r>
              <a:rPr lang="pt-BR" sz="2000" b="1" dirty="0"/>
              <a:t> consolidando o modelo de correspondentes no país</a:t>
            </a:r>
            <a:r>
              <a:rPr lang="pt-BR" sz="2000" dirty="0"/>
              <a:t>, que, com sua vasta rede de pontos, reforçam o atendimento prestado pelas dependências próprias de bancos, </a:t>
            </a:r>
            <a:r>
              <a:rPr lang="pt-BR" sz="2000" b="1" dirty="0"/>
              <a:t>levando acesso a serviços financeiros a localidades antes desassistidas </a:t>
            </a:r>
            <a:r>
              <a:rPr lang="pt-BR" sz="2000" dirty="0"/>
              <a:t>e </a:t>
            </a:r>
            <a:r>
              <a:rPr lang="pt-BR" sz="2000" b="1" dirty="0"/>
              <a:t>tornando o acesso mais conveniente em grandes</a:t>
            </a:r>
            <a:r>
              <a:rPr lang="pt-BR" sz="2000" dirty="0"/>
              <a:t> </a:t>
            </a:r>
            <a:r>
              <a:rPr lang="pt-BR" sz="2000" b="1" dirty="0"/>
              <a:t>centros</a:t>
            </a:r>
            <a:r>
              <a:rPr lang="pt-BR" sz="2000" b="1" dirty="0" smtClean="0"/>
              <a:t>” </a:t>
            </a:r>
            <a:r>
              <a:rPr lang="pt-BR" dirty="0" smtClean="0"/>
              <a:t>(</a:t>
            </a:r>
            <a:r>
              <a:rPr lang="pt-BR" dirty="0" err="1" smtClean="0"/>
              <a:t>Tombini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19673" y="548680"/>
            <a:ext cx="7024744" cy="504056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CORRESPONDENTES BANCÁRIOS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7" name="Explosão 1 6"/>
          <p:cNvSpPr/>
          <p:nvPr/>
        </p:nvSpPr>
        <p:spPr>
          <a:xfrm>
            <a:off x="1075323" y="5229200"/>
            <a:ext cx="7056784" cy="12961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131636" y="5445224"/>
            <a:ext cx="7024744" cy="601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b="1" i="1" dirty="0" smtClean="0">
                <a:solidFill>
                  <a:schemeClr val="bg1"/>
                </a:solidFill>
              </a:rPr>
              <a:t>Conveniente para quem?</a:t>
            </a:r>
            <a:endParaRPr lang="pt-BR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5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Muito Obrigada!</a:t>
            </a:r>
          </a:p>
          <a:p>
            <a:pPr algn="ctr"/>
            <a:endParaRPr lang="pt-BR" dirty="0"/>
          </a:p>
          <a:p>
            <a:pPr marL="0" indent="0" algn="ctr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Vívian Machado</a:t>
            </a:r>
          </a:p>
          <a:p>
            <a:pPr marL="0" indent="0" algn="ctr">
              <a:buNone/>
            </a:pPr>
            <a:r>
              <a:rPr lang="pt-BR" dirty="0" smtClean="0"/>
              <a:t>vivian@dieese.org.br</a:t>
            </a:r>
            <a:endParaRPr lang="pt-BR" dirty="0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68000"/>
                    </a14:imgEffect>
                    <a14:imgEffect>
                      <a14:colorTemperature colorTemp="8875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53136"/>
            <a:ext cx="3096344" cy="74005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889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7800250"/>
              </p:ext>
            </p:extLst>
          </p:nvPr>
        </p:nvGraphicFramePr>
        <p:xfrm>
          <a:off x="1187624" y="998957"/>
          <a:ext cx="6912768" cy="474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  <a:gridCol w="2304256"/>
              </a:tblGrid>
              <a:tr h="364197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Correspondentes 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Agências</a:t>
                      </a:r>
                    </a:p>
                  </a:txBody>
                  <a:tcPr marL="9524" marR="9524" marT="9526" marB="0" anchor="ctr"/>
                </a:tc>
              </a:tr>
              <a:tr h="364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2003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36.474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16.829</a:t>
                      </a:r>
                    </a:p>
                  </a:txBody>
                  <a:tcPr marL="9524" marR="9524" marT="9526" marB="0" anchor="b"/>
                </a:tc>
              </a:tr>
              <a:tr h="364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2004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46.035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17.260</a:t>
                      </a:r>
                    </a:p>
                  </a:txBody>
                  <a:tcPr marL="9524" marR="9524" marT="9526" marB="0" anchor="b"/>
                </a:tc>
              </a:tr>
              <a:tr h="364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2005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69.546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17.627</a:t>
                      </a:r>
                    </a:p>
                  </a:txBody>
                  <a:tcPr marL="9524" marR="9524" marT="9526" marB="0" anchor="b"/>
                </a:tc>
              </a:tr>
              <a:tr h="3641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2006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73.031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18.087</a:t>
                      </a:r>
                    </a:p>
                  </a:txBody>
                  <a:tcPr marL="9524" marR="9524" marT="9526" marB="0" anchor="b"/>
                </a:tc>
              </a:tr>
              <a:tr h="3641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2007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95.849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18.516</a:t>
                      </a:r>
                    </a:p>
                  </a:txBody>
                  <a:tcPr marL="9524" marR="9524" marT="9526" marB="0" anchor="ctr"/>
                </a:tc>
              </a:tr>
              <a:tr h="3641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2008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108.074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19.013</a:t>
                      </a:r>
                    </a:p>
                  </a:txBody>
                  <a:tcPr marL="9524" marR="9524" marT="9526" marB="0" anchor="ctr"/>
                </a:tc>
              </a:tr>
              <a:tr h="3641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2009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149.507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20.084</a:t>
                      </a:r>
                    </a:p>
                  </a:txBody>
                  <a:tcPr marL="9524" marR="9524" marT="9526" marB="0" anchor="ctr"/>
                </a:tc>
              </a:tr>
              <a:tr h="3641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2010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165.228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19.488</a:t>
                      </a:r>
                    </a:p>
                  </a:txBody>
                  <a:tcPr marL="9524" marR="9524" marT="9526" marB="0" anchor="ctr"/>
                </a:tc>
              </a:tr>
              <a:tr h="3641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2011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160.943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21.278</a:t>
                      </a:r>
                    </a:p>
                  </a:txBody>
                  <a:tcPr marL="9524" marR="9524" marT="9526" marB="0" anchor="b"/>
                </a:tc>
              </a:tr>
              <a:tr h="3641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2012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354.927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22.219</a:t>
                      </a:r>
                    </a:p>
                  </a:txBody>
                  <a:tcPr marL="9524" marR="9524" marT="9526" marB="0" anchor="b"/>
                </a:tc>
              </a:tr>
              <a:tr h="3641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2013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405.248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22.740</a:t>
                      </a:r>
                    </a:p>
                  </a:txBody>
                  <a:tcPr marL="9524" marR="9524" marT="9526" marB="0" anchor="b"/>
                </a:tc>
              </a:tr>
              <a:tr h="3641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Variação no período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1011%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9524" marR="9524" marT="9526" marB="0" anchor="ctr"/>
                </a:tc>
              </a:tr>
            </a:tbl>
          </a:graphicData>
        </a:graphic>
      </p:graphicFrame>
      <p:sp>
        <p:nvSpPr>
          <p:cNvPr id="22588" name="CaixaDeTexto 2"/>
          <p:cNvSpPr txBox="1">
            <a:spLocks noChangeArrowheads="1"/>
          </p:cNvSpPr>
          <p:nvPr/>
        </p:nvSpPr>
        <p:spPr bwMode="auto">
          <a:xfrm>
            <a:off x="-213726" y="449761"/>
            <a:ext cx="9324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chemeClr val="bg1"/>
                </a:solidFill>
              </a:rPr>
              <a:t>Crescimento dos Correspondentes Bancários (2003/2013</a:t>
            </a:r>
            <a:r>
              <a:rPr lang="pt-BR" altLang="pt-BR" sz="2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2589" name="CaixaDeTexto 2"/>
          <p:cNvSpPr txBox="1">
            <a:spLocks noChangeArrowheads="1"/>
          </p:cNvSpPr>
          <p:nvPr/>
        </p:nvSpPr>
        <p:spPr bwMode="auto">
          <a:xfrm>
            <a:off x="1187624" y="5964996"/>
            <a:ext cx="2089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charset="0"/>
              </a:rPr>
              <a:t>Fonte: Banco Central</a:t>
            </a:r>
          </a:p>
        </p:txBody>
      </p:sp>
    </p:spTree>
    <p:extLst>
      <p:ext uri="{BB962C8B-B14F-4D97-AF65-F5344CB8AC3E}">
        <p14:creationId xmlns:p14="http://schemas.microsoft.com/office/powerpoint/2010/main" xmlns="" val="40137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76864" cy="438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CaixaDeTexto 1"/>
          <p:cNvSpPr txBox="1">
            <a:spLocks noChangeArrowheads="1"/>
          </p:cNvSpPr>
          <p:nvPr/>
        </p:nvSpPr>
        <p:spPr bwMode="auto">
          <a:xfrm>
            <a:off x="515141" y="529516"/>
            <a:ext cx="8089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chemeClr val="bg1"/>
                </a:solidFill>
                <a:latin typeface="Arial" charset="0"/>
              </a:rPr>
              <a:t>% de correspondentes por região do país</a:t>
            </a:r>
          </a:p>
        </p:txBody>
      </p:sp>
      <p:sp>
        <p:nvSpPr>
          <p:cNvPr id="23556" name="CaixaDeTexto 5"/>
          <p:cNvSpPr txBox="1">
            <a:spLocks noChangeArrowheads="1"/>
          </p:cNvSpPr>
          <p:nvPr/>
        </p:nvSpPr>
        <p:spPr bwMode="auto">
          <a:xfrm>
            <a:off x="395536" y="5964445"/>
            <a:ext cx="3887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Arial" charset="0"/>
              </a:rPr>
              <a:t>Fonte: Banco Central</a:t>
            </a:r>
          </a:p>
        </p:txBody>
      </p:sp>
      <p:sp>
        <p:nvSpPr>
          <p:cNvPr id="6" name="Explosão 1 5"/>
          <p:cNvSpPr/>
          <p:nvPr/>
        </p:nvSpPr>
        <p:spPr>
          <a:xfrm>
            <a:off x="2267744" y="5085184"/>
            <a:ext cx="6552728" cy="144015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914058" y="5479402"/>
            <a:ext cx="5256584" cy="639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b="1" i="1" dirty="0" smtClean="0">
                <a:solidFill>
                  <a:schemeClr val="bg1"/>
                </a:solidFill>
              </a:rPr>
              <a:t>Acesso à Comunidades Desassistidas pelos bancos?</a:t>
            </a:r>
            <a:endParaRPr lang="pt-BR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6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8018" y="476672"/>
            <a:ext cx="8496944" cy="46805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6000" dirty="0" smtClean="0">
                <a:solidFill>
                  <a:srgbClr val="FF0000"/>
                </a:solidFill>
              </a:rPr>
              <a:t>O modelo afetou o trabalho bancário e comerciário</a:t>
            </a:r>
            <a:endParaRPr lang="pt-BR" sz="6000" dirty="0">
              <a:solidFill>
                <a:srgbClr val="FF0000"/>
              </a:solidFill>
            </a:endParaRP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68000"/>
                    </a14:imgEffect>
                    <a14:imgEffect>
                      <a14:colorTemperature colorTemp="8875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8318" y="5517232"/>
            <a:ext cx="3096344" cy="96282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846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111552" y="489518"/>
            <a:ext cx="40324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t-BR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Payment</a:t>
            </a:r>
          </a:p>
          <a:p>
            <a:pPr algn="ctr"/>
            <a:endParaRPr lang="pt-BR" sz="1400" b="1" dirty="0" smtClean="0"/>
          </a:p>
          <a:p>
            <a:pPr algn="ctr"/>
            <a:endParaRPr lang="pt-BR" sz="12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91" y="440972"/>
            <a:ext cx="5419517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68000"/>
                    </a14:imgEffect>
                    <a14:imgEffect>
                      <a14:colorTemperature colorTemp="8875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7448" y="5532664"/>
            <a:ext cx="2979388" cy="96282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59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0727"/>
            <a:ext cx="8352928" cy="5001991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“O Crescimento acelerado do setor de telecomunicações”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endParaRPr lang="pt-BR" sz="800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pt-BR" sz="2400" b="1" dirty="0" smtClean="0">
                <a:solidFill>
                  <a:schemeClr val="tx1"/>
                </a:solidFill>
              </a:rPr>
              <a:t>259 milhões </a:t>
            </a:r>
            <a:r>
              <a:rPr lang="pt-BR" sz="2400" dirty="0" smtClean="0">
                <a:solidFill>
                  <a:schemeClr val="tx1"/>
                </a:solidFill>
              </a:rPr>
              <a:t>de celulares no país</a:t>
            </a:r>
          </a:p>
          <a:p>
            <a:pPr marL="68580" indent="0" algn="just">
              <a:buNone/>
            </a:pPr>
            <a:endParaRPr lang="pt-BR" sz="1000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- </a:t>
            </a:r>
            <a:r>
              <a:rPr lang="pt-BR" sz="1800" b="1" dirty="0" smtClean="0">
                <a:solidFill>
                  <a:schemeClr val="tx1"/>
                </a:solidFill>
              </a:rPr>
              <a:t>82%</a:t>
            </a:r>
            <a:r>
              <a:rPr lang="pt-BR" sz="1800" dirty="0" smtClean="0">
                <a:solidFill>
                  <a:schemeClr val="tx1"/>
                </a:solidFill>
              </a:rPr>
              <a:t> são modelos pré-pagos;</a:t>
            </a:r>
          </a:p>
          <a:p>
            <a:pPr marL="68580" indent="0" algn="just">
              <a:buNone/>
            </a:pPr>
            <a:endParaRPr lang="pt-BR" sz="1800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- 5.564 municípios com </a:t>
            </a:r>
            <a:r>
              <a:rPr lang="pt-BR" sz="1800" b="1" dirty="0" smtClean="0">
                <a:solidFill>
                  <a:schemeClr val="tx1"/>
                </a:solidFill>
              </a:rPr>
              <a:t>cobertura de telefonia móvel</a:t>
            </a:r>
            <a:r>
              <a:rPr lang="pt-BR" sz="1800" dirty="0" smtClean="0">
                <a:solidFill>
                  <a:schemeClr val="tx1"/>
                </a:solidFill>
              </a:rPr>
              <a:t>, sendo 3.066 com </a:t>
            </a:r>
            <a:r>
              <a:rPr lang="pt-BR" sz="1800" dirty="0">
                <a:solidFill>
                  <a:schemeClr val="tx1"/>
                </a:solidFill>
              </a:rPr>
              <a:t>cobertura de banda larga </a:t>
            </a:r>
            <a:r>
              <a:rPr lang="pt-BR" sz="1800" dirty="0" smtClean="0">
                <a:solidFill>
                  <a:schemeClr val="tx1"/>
                </a:solidFill>
              </a:rPr>
              <a:t>móvel 3G (87% da população);</a:t>
            </a:r>
          </a:p>
          <a:p>
            <a:pPr marL="68580" indent="0" algn="just">
              <a:buNone/>
            </a:pPr>
            <a:endParaRPr lang="pt-BR" sz="1800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- </a:t>
            </a:r>
            <a:r>
              <a:rPr lang="pt-BR" sz="1800" b="1" dirty="0" smtClean="0">
                <a:solidFill>
                  <a:schemeClr val="tx1"/>
                </a:solidFill>
              </a:rPr>
              <a:t>62 milhões de acessos </a:t>
            </a:r>
            <a:r>
              <a:rPr lang="pt-BR" sz="1800" dirty="0" smtClean="0">
                <a:solidFill>
                  <a:schemeClr val="tx1"/>
                </a:solidFill>
              </a:rPr>
              <a:t>em banda larga (60% - 2011/2012);</a:t>
            </a:r>
          </a:p>
          <a:p>
            <a:pPr marL="68580" indent="0" algn="just">
              <a:buNone/>
            </a:pPr>
            <a:endParaRPr lang="pt-BR" sz="1800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- </a:t>
            </a:r>
            <a:r>
              <a:rPr lang="pt-BR" sz="1800" b="1" dirty="0" smtClean="0">
                <a:solidFill>
                  <a:schemeClr val="tx1"/>
                </a:solidFill>
              </a:rPr>
              <a:t>3,3 milhões de contas </a:t>
            </a:r>
            <a:r>
              <a:rPr lang="pt-BR" sz="1800" dirty="0" smtClean="0">
                <a:solidFill>
                  <a:schemeClr val="tx1"/>
                </a:solidFill>
              </a:rPr>
              <a:t>já são acessadas via mobile banking (crescimento de 49%, em 2012)</a:t>
            </a:r>
          </a:p>
          <a:p>
            <a:pPr marL="354330" indent="-285750" algn="just">
              <a:buFontTx/>
              <a:buChar char="-"/>
            </a:pPr>
            <a:endParaRPr lang="pt-BR" sz="1800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pt-BR" sz="1800" dirty="0" smtClean="0"/>
              <a:t>- </a:t>
            </a:r>
            <a:r>
              <a:rPr lang="pt-BR" sz="1800" b="1" dirty="0" smtClean="0"/>
              <a:t>Experiências de sucesso na África, Ásia, Europa e EUA 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 smtClean="0">
                <a:latin typeface="Arial" pitchFamily="34" charset="0"/>
                <a:cs typeface="Arial" pitchFamily="34" charset="0"/>
              </a:rPr>
              <a:t>Justificativas para o Modelo Brasileiro</a:t>
            </a:r>
            <a:endParaRPr lang="pt-BR" sz="3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1026" y="5982719"/>
            <a:ext cx="2388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Telebrasil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set.2012.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7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672</TotalTime>
  <Words>945</Words>
  <Application>Microsoft Office PowerPoint</Application>
  <PresentationFormat>Apresentação na tela (4:3)</PresentationFormat>
  <Paragraphs>160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Aspecto</vt:lpstr>
      <vt:lpstr>Slide 1</vt:lpstr>
      <vt:lpstr>“INCLUSÃO FINANCEIRA”</vt:lpstr>
      <vt:lpstr>Plano de Ação para o Fortalecimento do Ambiente Institucional  (maio de 2011)</vt:lpstr>
      <vt:lpstr>CORRESPONDENTES BANCÁRIOS</vt:lpstr>
      <vt:lpstr>Slide 5</vt:lpstr>
      <vt:lpstr>Slide 6</vt:lpstr>
      <vt:lpstr>O modelo afetou o trabalho bancário e comerciário</vt:lpstr>
      <vt:lpstr>Slide 8</vt:lpstr>
      <vt:lpstr>Justificativas para o Modelo Brasileiro</vt:lpstr>
      <vt:lpstr>Justificativas Econômicas</vt:lpstr>
      <vt:lpstr>Proposta para o Modelo Brasileiro</vt:lpstr>
      <vt:lpstr>Slide 12</vt:lpstr>
      <vt:lpstr>Slide 13</vt:lpstr>
      <vt:lpstr>Gastos Acelerados em Tecnologia</vt:lpstr>
      <vt:lpstr>Marco Regulatório para  Arranjos e Instituições de Pagamento</vt:lpstr>
      <vt:lpstr>Lei 12.865, de 09 de outubro de 2013</vt:lpstr>
      <vt:lpstr>Justificativas do Banco Central</vt:lpstr>
      <vt:lpstr>Justificativas do Banco Central</vt:lpstr>
      <vt:lpstr>Arranjos de Pagamento</vt:lpstr>
      <vt:lpstr>Arranjos de Pagamento</vt:lpstr>
      <vt:lpstr>Arranjos de Pagamento</vt:lpstr>
      <vt:lpstr>Arranjos de Pagamento</vt:lpstr>
      <vt:lpstr>Instituições de Pagamento</vt:lpstr>
      <vt:lpstr>Instituições de Pagamento</vt:lpstr>
      <vt:lpstr>Instituições de Pagamento</vt:lpstr>
      <vt:lpstr>Contas de Pagamento</vt:lpstr>
      <vt:lpstr>Gerenciamento de Risco</vt:lpstr>
      <vt:lpstr>Gerenciamento de Risco</vt:lpstr>
      <vt:lpstr>Gerenciamento de Risco</vt:lpstr>
      <vt:lpstr>Marco Regulatório para  Arranjos e Instituições de Pagamento</vt:lpstr>
      <vt:lpstr>Reclamações Crescentes</vt:lpstr>
      <vt:lpstr>Slide 32</vt:lpstr>
      <vt:lpstr>Reclamações Crescentes nos canais do Banco Central</vt:lpstr>
      <vt:lpstr>Riscos Significativos</vt:lpstr>
      <vt:lpstr>Dúvidas sobre a Garantia dos  Princípios de Funcionamento </vt:lpstr>
      <vt:lpstr>Voltado para público de baixa renda?</vt:lpstr>
      <vt:lpstr>Quem responderá  por problemas que surgirem com o  novo sistema???  </vt:lpstr>
      <vt:lpstr>Quem representará trabalhadores das novas instituições de pagamento??? </vt:lpstr>
      <vt:lpstr>A qual categoria pertencerão esses trabalhadores??? 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Regulatório para  Arranjos e Instituições de Pagamento</dc:title>
  <dc:creator>Vivian</dc:creator>
  <cp:lastModifiedBy>Sasaki</cp:lastModifiedBy>
  <cp:revision>66</cp:revision>
  <cp:lastPrinted>2013-11-19T16:03:33Z</cp:lastPrinted>
  <dcterms:created xsi:type="dcterms:W3CDTF">2013-11-18T16:10:29Z</dcterms:created>
  <dcterms:modified xsi:type="dcterms:W3CDTF">2014-04-06T12:54:33Z</dcterms:modified>
</cp:coreProperties>
</file>